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4" r:id="rId9"/>
  </p:sldIdLst>
  <p:sldSz cx="9144000" cy="6858000" type="screen4x3"/>
  <p:notesSz cx="6858000" cy="9144000"/>
  <p:embeddedFontLs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
      <p:font typeface="Bernard MT Condensed" panose="02050806060905020404" pitchFamily="18"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0503" autoAdjust="0"/>
  </p:normalViewPr>
  <p:slideViewPr>
    <p:cSldViewPr snapToGrid="0">
      <p:cViewPr varScale="1">
        <p:scale>
          <a:sx n="41" d="100"/>
          <a:sy n="41" d="100"/>
        </p:scale>
        <p:origin x="2166" y="54"/>
      </p:cViewPr>
      <p:guideLst/>
    </p:cSldViewPr>
  </p:slideViewPr>
  <p:notesTextViewPr>
    <p:cViewPr>
      <p:scale>
        <a:sx n="1" d="1"/>
        <a:sy n="1" d="1"/>
      </p:scale>
      <p:origin x="0" y="0"/>
    </p:cViewPr>
  </p:notesTextViewPr>
  <p:notesViewPr>
    <p:cSldViewPr snapToGrid="0">
      <p:cViewPr varScale="1">
        <p:scale>
          <a:sx n="54" d="100"/>
          <a:sy n="54" d="100"/>
        </p:scale>
        <p:origin x="19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1800" dirty="0" smtClean="0">
                <a:latin typeface="Bernard MT Condensed" panose="02050806060905020404" pitchFamily="18" charset="0"/>
              </a:rPr>
              <a:t>Followers of Christ</a:t>
            </a:r>
            <a:endParaRPr lang="en-US" sz="1800" dirty="0">
              <a:latin typeface="Bernard MT Condensed" panose="02050806060905020404" pitchFamily="18"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smtClean="0"/>
              <a:t>August 30, 2015 am</a:t>
            </a:r>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smtClean="0"/>
              <a:t>West Side church of Christ, Stan Cox</a:t>
            </a: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smtClean="0"/>
              <a:t>soundteaching.org</a:t>
            </a:r>
            <a:endParaRPr lang="en-US" dirty="0"/>
          </a:p>
        </p:txBody>
      </p:sp>
    </p:spTree>
    <p:extLst>
      <p:ext uri="{BB962C8B-B14F-4D97-AF65-F5344CB8AC3E}">
        <p14:creationId xmlns:p14="http://schemas.microsoft.com/office/powerpoint/2010/main" val="203337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97BA8-132F-4839-9700-5C32A329B226}" type="datetimeFigureOut">
              <a:rPr lang="en-US" smtClean="0"/>
              <a:t>8/28/2015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062DE-93DD-4752-93D4-DE94B90FDF35}" type="slidenum">
              <a:rPr lang="en-US" smtClean="0"/>
              <a:t>‹#›</a:t>
            </a:fld>
            <a:endParaRPr lang="en-US"/>
          </a:p>
        </p:txBody>
      </p:sp>
    </p:spTree>
    <p:extLst>
      <p:ext uri="{BB962C8B-B14F-4D97-AF65-F5344CB8AC3E}">
        <p14:creationId xmlns:p14="http://schemas.microsoft.com/office/powerpoint/2010/main" val="290548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Discipleship</a:t>
            </a:r>
            <a:r>
              <a:rPr lang="en-US" baseline="0" dirty="0" smtClean="0"/>
              <a:t> requires sacrifice on the part of the follower.  This is especially true as we consider what our Lord expects from us!</a:t>
            </a:r>
          </a:p>
          <a:p>
            <a:endParaRPr lang="en-US" baseline="0" dirty="0" smtClean="0"/>
          </a:p>
          <a:p>
            <a:r>
              <a:rPr lang="en-US" dirty="0" smtClean="0"/>
              <a:t>Disciple – One who learns.  However, the concept indicates that such</a:t>
            </a:r>
            <a:r>
              <a:rPr lang="en-US" baseline="0" dirty="0" smtClean="0"/>
              <a:t> a “learner” adopts or adheres to what he “learns”</a:t>
            </a:r>
          </a:p>
          <a:p>
            <a:endParaRPr lang="en-US" baseline="0" dirty="0" smtClean="0"/>
          </a:p>
          <a:p>
            <a:pPr marL="0" indent="0">
              <a:buFont typeface="Arial" panose="020B0604020202020204" pitchFamily="34" charset="0"/>
              <a:buNone/>
            </a:pPr>
            <a:r>
              <a:rPr lang="en-US" b="1" baseline="0" dirty="0" smtClean="0"/>
              <a:t>(John 8:31-32), </a:t>
            </a:r>
            <a:r>
              <a:rPr lang="en-US" i="1" baseline="0" dirty="0" smtClean="0"/>
              <a:t>“Then Jesus said to those Jews who believed Him, " If you abide in My word, you are My disciples indeed. </a:t>
            </a:r>
            <a:r>
              <a:rPr lang="en-US" i="1" baseline="30000" dirty="0" smtClean="0"/>
              <a:t>32</a:t>
            </a:r>
            <a:r>
              <a:rPr lang="en-US" i="1" baseline="0" dirty="0" smtClean="0"/>
              <a:t> And you shall know the truth, and the truth shall make you free.“</a:t>
            </a:r>
          </a:p>
          <a:p>
            <a:endParaRPr lang="en-US" baseline="0" dirty="0" smtClean="0"/>
          </a:p>
          <a:p>
            <a:pPr marL="171450" indent="-171450">
              <a:buFont typeface="Arial" panose="020B0604020202020204" pitchFamily="34" charset="0"/>
              <a:buChar char="•"/>
            </a:pPr>
            <a:r>
              <a:rPr lang="en-US" b="1" baseline="0" dirty="0" smtClean="0"/>
              <a:t>What kind of followers of Jesus are we?</a:t>
            </a:r>
          </a:p>
          <a:p>
            <a:pPr marL="171450" indent="-171450">
              <a:buFont typeface="Arial" panose="020B0604020202020204" pitchFamily="34" charset="0"/>
              <a:buChar char="•"/>
            </a:pPr>
            <a:endParaRPr lang="en-US" b="1" baseline="0" dirty="0" smtClean="0"/>
          </a:p>
          <a:p>
            <a:pPr marL="0" indent="0">
              <a:buFont typeface="Arial" panose="020B0604020202020204" pitchFamily="34" charset="0"/>
              <a:buNone/>
            </a:pPr>
            <a:r>
              <a:rPr lang="en-US" b="1" baseline="0" dirty="0" smtClean="0"/>
              <a:t>(Adapted from a Joe Price outline from The Spirit’s Sword, June 2003)</a:t>
            </a:r>
            <a:endParaRPr lang="en-US" b="1" dirty="0"/>
          </a:p>
        </p:txBody>
      </p:sp>
      <p:sp>
        <p:nvSpPr>
          <p:cNvPr id="4" name="Slide Number Placeholder 3"/>
          <p:cNvSpPr>
            <a:spLocks noGrp="1"/>
          </p:cNvSpPr>
          <p:nvPr>
            <p:ph type="sldNum" sz="quarter" idx="10"/>
          </p:nvPr>
        </p:nvSpPr>
        <p:spPr/>
        <p:txBody>
          <a:bodyPr/>
          <a:lstStyle/>
          <a:p>
            <a:fld id="{FAF062DE-93DD-4752-93D4-DE94B90FDF35}" type="slidenum">
              <a:rPr lang="en-US" smtClean="0"/>
              <a:t>1</a:t>
            </a:fld>
            <a:endParaRPr lang="en-US"/>
          </a:p>
        </p:txBody>
      </p:sp>
    </p:spTree>
    <p:extLst>
      <p:ext uri="{BB962C8B-B14F-4D97-AF65-F5344CB8AC3E}">
        <p14:creationId xmlns:p14="http://schemas.microsoft.com/office/powerpoint/2010/main" val="4930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(Matthew 26:57-58), </a:t>
            </a:r>
            <a:r>
              <a:rPr lang="en-US" dirty="0" smtClean="0"/>
              <a:t>“And those who had laid hold of Jesus led Him away to Caiaphas the high priest, where the scribes and the elders were assembled. </a:t>
            </a:r>
            <a:r>
              <a:rPr lang="en-US" baseline="30000" dirty="0" smtClean="0"/>
              <a:t>58</a:t>
            </a:r>
            <a:r>
              <a:rPr lang="en-US" dirty="0" smtClean="0"/>
              <a:t> </a:t>
            </a:r>
            <a:r>
              <a:rPr lang="en-US" u="sng" dirty="0" smtClean="0"/>
              <a:t>But Peter followed Him at a distance</a:t>
            </a:r>
            <a:r>
              <a:rPr lang="en-US" u="none" dirty="0" smtClean="0"/>
              <a:t> </a:t>
            </a:r>
            <a:r>
              <a:rPr lang="en-US" dirty="0" smtClean="0"/>
              <a:t>to the high priest's courtyard. And he went in and sat with the servants to see the end.”</a:t>
            </a:r>
          </a:p>
          <a:p>
            <a:pPr marL="171450" indent="-171450">
              <a:buFont typeface="Arial" panose="020B0604020202020204" pitchFamily="34" charset="0"/>
              <a:buChar char="•"/>
            </a:pPr>
            <a:r>
              <a:rPr lang="en-US" dirty="0" smtClean="0"/>
              <a:t>Not to be too critical of Peter’s failures in this, he was bolder than others</a:t>
            </a:r>
          </a:p>
          <a:p>
            <a:pPr marL="171450" indent="-171450">
              <a:buFont typeface="Arial" panose="020B0604020202020204" pitchFamily="34" charset="0"/>
              <a:buChar char="•"/>
            </a:pPr>
            <a:r>
              <a:rPr lang="en-US" dirty="0" smtClean="0"/>
              <a:t>However, this was a low point, as his lack of courage</a:t>
            </a:r>
            <a:r>
              <a:rPr lang="en-US" baseline="0" dirty="0" smtClean="0"/>
              <a:t> on this occasion led to his denying his Lord.</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(James 4:7-8), </a:t>
            </a:r>
            <a:r>
              <a:rPr lang="en-US" i="1" baseline="0" dirty="0" smtClean="0"/>
              <a:t>“Therefore submit to God. Resist the devil and he will flee from you. </a:t>
            </a:r>
            <a:r>
              <a:rPr lang="en-US" i="1" baseline="30000" dirty="0" smtClean="0"/>
              <a:t>8</a:t>
            </a:r>
            <a:r>
              <a:rPr lang="en-US" i="1" baseline="0" dirty="0" smtClean="0"/>
              <a:t> Draw near to God and He will draw near to you. Cleanse your hands, you sinners; and purify your hearts, you double-minded.”</a:t>
            </a:r>
            <a:endParaRPr lang="en-US" i="1" dirty="0"/>
          </a:p>
        </p:txBody>
      </p:sp>
      <p:sp>
        <p:nvSpPr>
          <p:cNvPr id="4" name="Slide Number Placeholder 3"/>
          <p:cNvSpPr>
            <a:spLocks noGrp="1"/>
          </p:cNvSpPr>
          <p:nvPr>
            <p:ph type="sldNum" sz="quarter" idx="10"/>
          </p:nvPr>
        </p:nvSpPr>
        <p:spPr/>
        <p:txBody>
          <a:bodyPr/>
          <a:lstStyle/>
          <a:p>
            <a:fld id="{FAF062DE-93DD-4752-93D4-DE94B90FDF35}" type="slidenum">
              <a:rPr lang="en-US" smtClean="0"/>
              <a:t>2</a:t>
            </a:fld>
            <a:endParaRPr lang="en-US"/>
          </a:p>
        </p:txBody>
      </p:sp>
    </p:spTree>
    <p:extLst>
      <p:ext uri="{BB962C8B-B14F-4D97-AF65-F5344CB8AC3E}">
        <p14:creationId xmlns:p14="http://schemas.microsoft.com/office/powerpoint/2010/main" val="53852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(John 12:1-6) READ</a:t>
            </a:r>
          </a:p>
          <a:p>
            <a:pPr marL="628650" lvl="1" indent="-171450">
              <a:buFont typeface="Arial" panose="020B0604020202020204" pitchFamily="34" charset="0"/>
              <a:buChar char="•"/>
            </a:pPr>
            <a:r>
              <a:rPr lang="en-US" dirty="0" smtClean="0"/>
              <a:t>Lazarus had impure motives</a:t>
            </a:r>
          </a:p>
          <a:p>
            <a:pPr marL="628650" lvl="1" indent="-171450">
              <a:buFont typeface="Arial" panose="020B0604020202020204" pitchFamily="34" charset="0"/>
              <a:buChar char="•"/>
            </a:pPr>
            <a:r>
              <a:rPr lang="en-US" dirty="0" smtClean="0"/>
              <a:t>He was a thief,</a:t>
            </a:r>
            <a:r>
              <a:rPr lang="en-US" baseline="0" dirty="0" smtClean="0"/>
              <a:t> and coveted the money</a:t>
            </a:r>
          </a:p>
          <a:p>
            <a:pPr marL="171450" lvl="0" indent="-171450">
              <a:buFont typeface="Arial" panose="020B0604020202020204" pitchFamily="34" charset="0"/>
              <a:buChar char="•"/>
            </a:pPr>
            <a:r>
              <a:rPr lang="en-US" baseline="0" dirty="0" smtClean="0"/>
              <a:t>Regardless of motive, this type of follower is never satisfied, always complaining.</a:t>
            </a:r>
          </a:p>
          <a:p>
            <a:pPr marL="171450" lvl="0" indent="-171450">
              <a:buFont typeface="Arial" panose="020B0604020202020204" pitchFamily="34" charset="0"/>
              <a:buChar char="•"/>
            </a:pPr>
            <a:r>
              <a:rPr lang="en-US" baseline="0" dirty="0" smtClean="0"/>
              <a:t>Note:  They were not complaining about Jesus, but bickering about others!</a:t>
            </a:r>
          </a:p>
          <a:p>
            <a:pPr marL="171450" lvl="0"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1" baseline="0" dirty="0" smtClean="0"/>
              <a:t>Mark’s account: (Mark 14:4,5), </a:t>
            </a:r>
            <a:r>
              <a:rPr lang="en-US" i="1" baseline="0" dirty="0" smtClean="0"/>
              <a:t>“But there were some who were indignant among themselves, and said, "Why was this fragrant oil wasted? </a:t>
            </a:r>
            <a:r>
              <a:rPr lang="en-US" i="1" baseline="30000" dirty="0" smtClean="0"/>
              <a:t>5</a:t>
            </a:r>
            <a:r>
              <a:rPr lang="en-US" i="1" baseline="0" dirty="0" smtClean="0"/>
              <a:t> For it might have been sold for more than three hundred denarii and given to the poor." </a:t>
            </a:r>
            <a:r>
              <a:rPr lang="en-US" i="1" u="sng" baseline="0" dirty="0" smtClean="0"/>
              <a:t>And they criticized her sharply</a:t>
            </a:r>
            <a:r>
              <a:rPr lang="en-US" i="1" baseline="0" dirty="0" smtClean="0"/>
              <a:t>.”</a:t>
            </a:r>
            <a:endParaRPr lang="en-US" i="1" dirty="0"/>
          </a:p>
        </p:txBody>
      </p:sp>
      <p:sp>
        <p:nvSpPr>
          <p:cNvPr id="4" name="Slide Number Placeholder 3"/>
          <p:cNvSpPr>
            <a:spLocks noGrp="1"/>
          </p:cNvSpPr>
          <p:nvPr>
            <p:ph type="sldNum" sz="quarter" idx="10"/>
          </p:nvPr>
        </p:nvSpPr>
        <p:spPr/>
        <p:txBody>
          <a:bodyPr/>
          <a:lstStyle/>
          <a:p>
            <a:fld id="{FAF062DE-93DD-4752-93D4-DE94B90FDF35}" type="slidenum">
              <a:rPr lang="en-US" smtClean="0"/>
              <a:t>3</a:t>
            </a:fld>
            <a:endParaRPr lang="en-US"/>
          </a:p>
        </p:txBody>
      </p:sp>
    </p:spTree>
    <p:extLst>
      <p:ext uri="{BB962C8B-B14F-4D97-AF65-F5344CB8AC3E}">
        <p14:creationId xmlns:p14="http://schemas.microsoft.com/office/powerpoint/2010/main" val="2120437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(Galatians</a:t>
            </a:r>
            <a:r>
              <a:rPr lang="en-US" b="1" baseline="0" dirty="0" smtClean="0"/>
              <a:t> 5:15), </a:t>
            </a:r>
            <a:r>
              <a:rPr lang="en-US" b="0" i="1" baseline="0" dirty="0" smtClean="0"/>
              <a:t>“But if you bite and devour one another, beware lest you be consumed by one another!”</a:t>
            </a:r>
          </a:p>
          <a:p>
            <a:endParaRPr lang="en-US" b="0" i="1" baseline="0" dirty="0" smtClean="0"/>
          </a:p>
          <a:p>
            <a:pPr marL="628650" lvl="1" indent="-171450">
              <a:buFont typeface="Arial" panose="020B0604020202020204" pitchFamily="34" charset="0"/>
              <a:buChar char="•"/>
            </a:pPr>
            <a:r>
              <a:rPr lang="en-US" b="0" i="0" baseline="0" dirty="0" smtClean="0"/>
              <a:t>Factiousness is destructive to all.  Both the victim, and the victimizer</a:t>
            </a:r>
          </a:p>
          <a:p>
            <a:pPr marL="628650" lvl="1" indent="-171450">
              <a:buFont typeface="Arial" panose="020B0604020202020204" pitchFamily="34" charset="0"/>
              <a:buChar char="•"/>
            </a:pPr>
            <a:r>
              <a:rPr lang="en-US" b="0" i="0" baseline="0" dirty="0" smtClean="0"/>
              <a:t>It is a great cause of the loss of souls</a:t>
            </a:r>
          </a:p>
          <a:p>
            <a:pPr marL="628650" lvl="1" indent="-171450">
              <a:buFont typeface="Arial" panose="020B0604020202020204" pitchFamily="34" charset="0"/>
              <a:buChar char="•"/>
            </a:pPr>
            <a:endParaRPr lang="en-US" b="0" i="1" baseline="0" dirty="0" smtClean="0"/>
          </a:p>
          <a:p>
            <a:pPr marL="0" lvl="0" indent="0">
              <a:buFont typeface="Arial" panose="020B0604020202020204" pitchFamily="34" charset="0"/>
              <a:buNone/>
            </a:pPr>
            <a:r>
              <a:rPr lang="en-US" b="1" i="0" baseline="0" dirty="0" smtClean="0"/>
              <a:t>(Unity is called for) (Colossians 3:14-15), </a:t>
            </a:r>
            <a:r>
              <a:rPr lang="en-US" b="0" i="1" baseline="0" dirty="0" smtClean="0"/>
              <a:t>“But above all these things put on love, which is the bond of perfection. </a:t>
            </a:r>
            <a:r>
              <a:rPr lang="en-US" b="0" i="1" baseline="30000" dirty="0" smtClean="0"/>
              <a:t>15</a:t>
            </a:r>
            <a:r>
              <a:rPr lang="en-US" b="0" i="1" baseline="0" dirty="0" smtClean="0"/>
              <a:t> And let the peace of God rule in your hearts, to which also you were called in one body; and be thankful.”</a:t>
            </a:r>
          </a:p>
        </p:txBody>
      </p:sp>
      <p:sp>
        <p:nvSpPr>
          <p:cNvPr id="4" name="Slide Number Placeholder 3"/>
          <p:cNvSpPr>
            <a:spLocks noGrp="1"/>
          </p:cNvSpPr>
          <p:nvPr>
            <p:ph type="sldNum" sz="quarter" idx="10"/>
          </p:nvPr>
        </p:nvSpPr>
        <p:spPr/>
        <p:txBody>
          <a:bodyPr/>
          <a:lstStyle/>
          <a:p>
            <a:fld id="{FAF062DE-93DD-4752-93D4-DE94B90FDF35}" type="slidenum">
              <a:rPr lang="en-US" smtClean="0"/>
              <a:t>4</a:t>
            </a:fld>
            <a:endParaRPr lang="en-US"/>
          </a:p>
        </p:txBody>
      </p:sp>
    </p:spTree>
    <p:extLst>
      <p:ext uri="{BB962C8B-B14F-4D97-AF65-F5344CB8AC3E}">
        <p14:creationId xmlns:p14="http://schemas.microsoft.com/office/powerpoint/2010/main" val="90929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(Matthew 8:23-27)</a:t>
            </a:r>
            <a:r>
              <a:rPr lang="en-US" b="1" baseline="0" dirty="0" smtClean="0"/>
              <a:t> READ</a:t>
            </a:r>
          </a:p>
          <a:p>
            <a:pPr marL="628650" lvl="1" indent="-171450">
              <a:buFont typeface="Arial" panose="020B0604020202020204" pitchFamily="34" charset="0"/>
              <a:buChar char="•"/>
            </a:pPr>
            <a:r>
              <a:rPr lang="en-US" baseline="0" dirty="0" smtClean="0"/>
              <a:t>To be fair, the text indicates they did not have a full understanding of the nature of Christ’s power and authority!</a:t>
            </a:r>
          </a:p>
          <a:p>
            <a:pPr marL="628650" lvl="1" indent="-171450">
              <a:buFont typeface="Arial" panose="020B0604020202020204" pitchFamily="34" charset="0"/>
              <a:buChar char="•"/>
            </a:pPr>
            <a:r>
              <a:rPr lang="en-US" baseline="0" dirty="0" smtClean="0"/>
              <a:t>However, we do, and we have no reason to fear, with Christ on our side!</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1" dirty="0" smtClean="0"/>
              <a:t>(2 Peter 1:5a), </a:t>
            </a:r>
            <a:r>
              <a:rPr lang="en-US" i="1" dirty="0" smtClean="0"/>
              <a:t>“But also for this very reason, giving all diligence, add to your faith virtue,…”</a:t>
            </a:r>
          </a:p>
          <a:p>
            <a:pPr marL="628650" lvl="1" indent="-171450">
              <a:buFont typeface="Arial" panose="020B0604020202020204" pitchFamily="34" charset="0"/>
              <a:buChar char="•"/>
            </a:pPr>
            <a:r>
              <a:rPr lang="en-US" dirty="0" smtClean="0"/>
              <a:t>Virtue – Courage</a:t>
            </a:r>
          </a:p>
          <a:p>
            <a:pPr marL="628650" lvl="1" indent="-171450">
              <a:buFont typeface="Arial" panose="020B0604020202020204" pitchFamily="34" charset="0"/>
              <a:buChar char="•"/>
            </a:pPr>
            <a:r>
              <a:rPr lang="en-US" dirty="0" smtClean="0"/>
              <a:t>We must maintain</a:t>
            </a:r>
            <a:r>
              <a:rPr lang="en-US" baseline="0" dirty="0" smtClean="0"/>
              <a:t> our boldness and courage in the face of persecution and the challenges to our faith!</a:t>
            </a:r>
            <a:endParaRPr lang="en-US" dirty="0"/>
          </a:p>
        </p:txBody>
      </p:sp>
      <p:sp>
        <p:nvSpPr>
          <p:cNvPr id="4" name="Slide Number Placeholder 3"/>
          <p:cNvSpPr>
            <a:spLocks noGrp="1"/>
          </p:cNvSpPr>
          <p:nvPr>
            <p:ph type="sldNum" sz="quarter" idx="10"/>
          </p:nvPr>
        </p:nvSpPr>
        <p:spPr/>
        <p:txBody>
          <a:bodyPr/>
          <a:lstStyle/>
          <a:p>
            <a:fld id="{FAF062DE-93DD-4752-93D4-DE94B90FDF35}" type="slidenum">
              <a:rPr lang="en-US" smtClean="0"/>
              <a:t>5</a:t>
            </a:fld>
            <a:endParaRPr lang="en-US"/>
          </a:p>
        </p:txBody>
      </p:sp>
    </p:spTree>
    <p:extLst>
      <p:ext uri="{BB962C8B-B14F-4D97-AF65-F5344CB8AC3E}">
        <p14:creationId xmlns:p14="http://schemas.microsoft.com/office/powerpoint/2010/main" val="356243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(Luke 6:46-49), </a:t>
            </a:r>
            <a:r>
              <a:rPr lang="en-US" dirty="0" smtClean="0"/>
              <a:t>“But why do you call Me 'Lord, Lord,' </a:t>
            </a:r>
            <a:r>
              <a:rPr lang="en-US" u="sng" dirty="0" smtClean="0"/>
              <a:t>and not do the things which I say</a:t>
            </a:r>
            <a:r>
              <a:rPr lang="en-US" dirty="0" smtClean="0"/>
              <a:t>? </a:t>
            </a:r>
            <a:r>
              <a:rPr lang="en-US" baseline="30000" dirty="0" smtClean="0"/>
              <a:t>47</a:t>
            </a:r>
            <a:r>
              <a:rPr lang="en-US" dirty="0" smtClean="0"/>
              <a:t> Whoever comes to Me, and hears My sayings and does them, I will show you whom he is like: </a:t>
            </a:r>
            <a:r>
              <a:rPr lang="en-US" baseline="30000" dirty="0" smtClean="0"/>
              <a:t>48</a:t>
            </a:r>
            <a:r>
              <a:rPr lang="en-US" dirty="0" smtClean="0"/>
              <a:t> He is like a man building a house, who dug deep and laid the foundation on the rock. And when the flood arose, the stream beat vehemently against that house, and could not shake it, for it was founded on the rock. </a:t>
            </a:r>
            <a:r>
              <a:rPr lang="en-US" baseline="30000" dirty="0" smtClean="0"/>
              <a:t>49</a:t>
            </a:r>
            <a:r>
              <a:rPr lang="en-US" dirty="0" smtClean="0"/>
              <a:t> But </a:t>
            </a:r>
            <a:r>
              <a:rPr lang="en-US" u="sng" dirty="0" smtClean="0"/>
              <a:t>he who heard and did nothing is like a man who built a house on the earth without a foundation</a:t>
            </a:r>
            <a:r>
              <a:rPr lang="en-US" dirty="0" smtClean="0"/>
              <a:t>, against which the stream beat vehemently; and immediately it fell. And the ruin of that house was great.“</a:t>
            </a:r>
          </a:p>
          <a:p>
            <a:endParaRPr lang="en-US" dirty="0" smtClean="0"/>
          </a:p>
          <a:p>
            <a:r>
              <a:rPr lang="en-US" b="1" dirty="0" smtClean="0"/>
              <a:t>It is not possible to style yourself genuinely as a follower of Christ if you do not obey what you learn!</a:t>
            </a:r>
          </a:p>
          <a:p>
            <a:endParaRPr lang="en-US" dirty="0" smtClean="0"/>
          </a:p>
          <a:p>
            <a:r>
              <a:rPr lang="en-US" b="1" dirty="0" smtClean="0"/>
              <a:t>(James 1:21-22), </a:t>
            </a:r>
            <a:r>
              <a:rPr lang="en-US" i="1" dirty="0" smtClean="0"/>
              <a:t>“Therefore lay aside all filthiness and overflow of wickedness, and receive with meekness the implanted word, which is able to save your souls.  </a:t>
            </a:r>
            <a:r>
              <a:rPr lang="en-US" i="1" baseline="30000" dirty="0" smtClean="0"/>
              <a:t>22</a:t>
            </a:r>
            <a:r>
              <a:rPr lang="en-US" i="1" dirty="0" smtClean="0"/>
              <a:t> </a:t>
            </a:r>
            <a:r>
              <a:rPr lang="en-US" i="1" u="sng" dirty="0" smtClean="0"/>
              <a:t>But be doers of the word, and not hearers only, deceiving yourselves</a:t>
            </a:r>
            <a:r>
              <a:rPr lang="en-US" i="1" dirty="0" smtClean="0"/>
              <a:t>.”</a:t>
            </a:r>
            <a:endParaRPr lang="en-US" i="1" dirty="0"/>
          </a:p>
        </p:txBody>
      </p:sp>
      <p:sp>
        <p:nvSpPr>
          <p:cNvPr id="4" name="Slide Number Placeholder 3"/>
          <p:cNvSpPr>
            <a:spLocks noGrp="1"/>
          </p:cNvSpPr>
          <p:nvPr>
            <p:ph type="sldNum" sz="quarter" idx="10"/>
          </p:nvPr>
        </p:nvSpPr>
        <p:spPr/>
        <p:txBody>
          <a:bodyPr/>
          <a:lstStyle/>
          <a:p>
            <a:fld id="{FAF062DE-93DD-4752-93D4-DE94B90FDF35}" type="slidenum">
              <a:rPr lang="en-US" smtClean="0"/>
              <a:t>6</a:t>
            </a:fld>
            <a:endParaRPr lang="en-US"/>
          </a:p>
        </p:txBody>
      </p:sp>
    </p:spTree>
    <p:extLst>
      <p:ext uri="{BB962C8B-B14F-4D97-AF65-F5344CB8AC3E}">
        <p14:creationId xmlns:p14="http://schemas.microsoft.com/office/powerpoint/2010/main" val="32529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(Peter,</a:t>
            </a:r>
            <a:r>
              <a:rPr lang="en-US" b="1" baseline="0" dirty="0" smtClean="0"/>
              <a:t> Andrew, James and John, astonished at their catch at Jesus’ instructions) </a:t>
            </a:r>
            <a:r>
              <a:rPr lang="en-US" b="1" dirty="0" smtClean="0"/>
              <a:t>(Luke</a:t>
            </a:r>
            <a:r>
              <a:rPr lang="en-US" b="1" baseline="0" dirty="0" smtClean="0"/>
              <a:t> 5:11, 27-28</a:t>
            </a:r>
            <a:r>
              <a:rPr lang="en-US" b="1" i="1" baseline="0" dirty="0" smtClean="0"/>
              <a:t>), </a:t>
            </a:r>
            <a:r>
              <a:rPr lang="en-US" i="1" baseline="0" dirty="0" smtClean="0"/>
              <a:t>“So when they had brought their boats to land, </a:t>
            </a:r>
            <a:r>
              <a:rPr lang="en-US" i="1" u="sng" baseline="0" dirty="0" smtClean="0"/>
              <a:t>they forsook all</a:t>
            </a:r>
            <a:r>
              <a:rPr lang="en-US" i="1" u="none" baseline="0" dirty="0" smtClean="0"/>
              <a:t> </a:t>
            </a:r>
            <a:r>
              <a:rPr lang="en-US" i="1" baseline="0" dirty="0" smtClean="0"/>
              <a:t>and followed Him.”</a:t>
            </a:r>
          </a:p>
          <a:p>
            <a:endParaRPr lang="en-US" baseline="0" dirty="0" smtClean="0"/>
          </a:p>
          <a:p>
            <a:r>
              <a:rPr lang="en-US" b="1" baseline="0" dirty="0" smtClean="0"/>
              <a:t>(27-28), </a:t>
            </a:r>
            <a:r>
              <a:rPr lang="en-US" i="1" baseline="0" dirty="0" smtClean="0"/>
              <a:t>“After these things He went out and saw a tax collector named Levi, sitting at the tax office. And He said to him, " Follow Me." </a:t>
            </a:r>
            <a:r>
              <a:rPr lang="en-US" i="1" baseline="30000" dirty="0" smtClean="0"/>
              <a:t>28</a:t>
            </a:r>
            <a:r>
              <a:rPr lang="en-US" i="1" baseline="0" dirty="0" smtClean="0"/>
              <a:t> So </a:t>
            </a:r>
            <a:r>
              <a:rPr lang="en-US" i="1" u="sng" baseline="0" dirty="0" smtClean="0"/>
              <a:t>he left all</a:t>
            </a:r>
            <a:r>
              <a:rPr lang="en-US" i="1" baseline="0" dirty="0" smtClean="0"/>
              <a:t>, rose up, and followed Him.”</a:t>
            </a:r>
          </a:p>
          <a:p>
            <a:endParaRPr lang="en-US" i="1" baseline="0" dirty="0" smtClean="0"/>
          </a:p>
          <a:p>
            <a:r>
              <a:rPr lang="en-US" b="1" i="0" dirty="0" smtClean="0"/>
              <a:t>(Philippians 3:7-8), </a:t>
            </a:r>
            <a:r>
              <a:rPr lang="en-US" i="1" dirty="0" smtClean="0"/>
              <a:t>“But what things were gain to me, these I have counted loss for Christ. 8 Yet indeed I also count all things loss for the excellence of the knowledge of Christ Jesus my Lord, for whom I have suffered the loss of all things, and count them as rubbish, that I may gain Christ.”</a:t>
            </a:r>
            <a:endParaRPr lang="en-US" i="1" dirty="0"/>
          </a:p>
        </p:txBody>
      </p:sp>
      <p:sp>
        <p:nvSpPr>
          <p:cNvPr id="4" name="Slide Number Placeholder 3"/>
          <p:cNvSpPr>
            <a:spLocks noGrp="1"/>
          </p:cNvSpPr>
          <p:nvPr>
            <p:ph type="sldNum" sz="quarter" idx="10"/>
          </p:nvPr>
        </p:nvSpPr>
        <p:spPr/>
        <p:txBody>
          <a:bodyPr/>
          <a:lstStyle/>
          <a:p>
            <a:fld id="{FAF062DE-93DD-4752-93D4-DE94B90FDF35}" type="slidenum">
              <a:rPr lang="en-US" smtClean="0"/>
              <a:t>7</a:t>
            </a:fld>
            <a:endParaRPr lang="en-US"/>
          </a:p>
        </p:txBody>
      </p:sp>
    </p:spTree>
    <p:extLst>
      <p:ext uri="{BB962C8B-B14F-4D97-AF65-F5344CB8AC3E}">
        <p14:creationId xmlns:p14="http://schemas.microsoft.com/office/powerpoint/2010/main" val="142105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(Matthew 10:22),</a:t>
            </a:r>
            <a:r>
              <a:rPr lang="en-US" b="1" baseline="0" dirty="0" smtClean="0"/>
              <a:t> </a:t>
            </a:r>
            <a:r>
              <a:rPr lang="en-US" b="0" i="1" baseline="0" dirty="0" smtClean="0"/>
              <a:t>“Now brother will deliver up brother to death, and a father his child; and children will rise up against parents and cause them to be put to death. </a:t>
            </a:r>
            <a:r>
              <a:rPr lang="en-US" b="0" i="1" baseline="30000" dirty="0" smtClean="0"/>
              <a:t>22</a:t>
            </a:r>
            <a:r>
              <a:rPr lang="en-US" b="0" i="1" baseline="0" dirty="0" smtClean="0"/>
              <a:t> And you will be hated by all for My name's sake. </a:t>
            </a:r>
            <a:r>
              <a:rPr lang="en-US" b="0" i="1" u="sng" baseline="0" dirty="0" smtClean="0"/>
              <a:t>But he who endures to the end will be saved</a:t>
            </a:r>
            <a:r>
              <a:rPr lang="en-US" b="0" i="1" baseline="0" dirty="0" smtClean="0"/>
              <a:t>.</a:t>
            </a:r>
          </a:p>
          <a:p>
            <a:endParaRPr lang="en-US" b="0" i="1" baseline="0" dirty="0" smtClean="0"/>
          </a:p>
          <a:p>
            <a:r>
              <a:rPr lang="en-US" b="1" i="0" dirty="0" smtClean="0"/>
              <a:t>(Hebrews 10:35-39), </a:t>
            </a:r>
            <a:r>
              <a:rPr lang="en-US" b="0" i="1" dirty="0" smtClean="0"/>
              <a:t>“Therefore do not cast away your confidence, which has great reward. </a:t>
            </a:r>
            <a:r>
              <a:rPr lang="en-US" b="0" i="1" baseline="30000" dirty="0" smtClean="0"/>
              <a:t>36</a:t>
            </a:r>
            <a:r>
              <a:rPr lang="en-US" b="0" i="1" dirty="0" smtClean="0"/>
              <a:t> For you have need of endurance, so that after you have done the will of God, you may receive the promise: </a:t>
            </a:r>
            <a:r>
              <a:rPr lang="en-US" b="0" i="1" baseline="30000" dirty="0" smtClean="0"/>
              <a:t>37</a:t>
            </a:r>
            <a:r>
              <a:rPr lang="en-US" b="0" i="1" dirty="0" smtClean="0"/>
              <a:t> "For yet a little while, and He who is coming will come and will not tarry. </a:t>
            </a:r>
            <a:r>
              <a:rPr lang="en-US" b="0" i="1" baseline="30000" dirty="0" smtClean="0"/>
              <a:t>38</a:t>
            </a:r>
            <a:r>
              <a:rPr lang="en-US" b="0" i="1" dirty="0" smtClean="0"/>
              <a:t> Now the just shall live by faith; but if anyone draws back, my soul has no pleasure in him.“ </a:t>
            </a:r>
            <a:r>
              <a:rPr lang="en-US" b="0" i="1" baseline="30000" dirty="0" smtClean="0"/>
              <a:t>39</a:t>
            </a:r>
            <a:r>
              <a:rPr lang="en-US" b="0" i="1" dirty="0" smtClean="0"/>
              <a:t> But we are not of those who draw back to perdition, but of those who believe to the saving of the soul.”</a:t>
            </a:r>
            <a:endParaRPr lang="en-US" b="0" i="1" dirty="0"/>
          </a:p>
        </p:txBody>
      </p:sp>
      <p:sp>
        <p:nvSpPr>
          <p:cNvPr id="4" name="Slide Number Placeholder 3"/>
          <p:cNvSpPr>
            <a:spLocks noGrp="1"/>
          </p:cNvSpPr>
          <p:nvPr>
            <p:ph type="sldNum" sz="quarter" idx="10"/>
          </p:nvPr>
        </p:nvSpPr>
        <p:spPr/>
        <p:txBody>
          <a:bodyPr/>
          <a:lstStyle/>
          <a:p>
            <a:fld id="{FAF062DE-93DD-4752-93D4-DE94B90FDF35}" type="slidenum">
              <a:rPr lang="en-US" smtClean="0"/>
              <a:t>8</a:t>
            </a:fld>
            <a:endParaRPr lang="en-US"/>
          </a:p>
        </p:txBody>
      </p:sp>
    </p:spTree>
    <p:extLst>
      <p:ext uri="{BB962C8B-B14F-4D97-AF65-F5344CB8AC3E}">
        <p14:creationId xmlns:p14="http://schemas.microsoft.com/office/powerpoint/2010/main" val="196845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432D64-26BA-41DE-B102-F2CFB4D90AFC}"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F2CDE-739A-422E-A19C-0CE228018468}" type="slidenum">
              <a:rPr lang="en-US" smtClean="0"/>
              <a:t>‹#›</a:t>
            </a:fld>
            <a:endParaRPr lang="en-US"/>
          </a:p>
        </p:txBody>
      </p:sp>
    </p:spTree>
    <p:extLst>
      <p:ext uri="{BB962C8B-B14F-4D97-AF65-F5344CB8AC3E}">
        <p14:creationId xmlns:p14="http://schemas.microsoft.com/office/powerpoint/2010/main" val="105097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32D64-26BA-41DE-B102-F2CFB4D90AFC}"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F2CDE-739A-422E-A19C-0CE228018468}" type="slidenum">
              <a:rPr lang="en-US" smtClean="0"/>
              <a:t>‹#›</a:t>
            </a:fld>
            <a:endParaRPr lang="en-US"/>
          </a:p>
        </p:txBody>
      </p:sp>
    </p:spTree>
    <p:extLst>
      <p:ext uri="{BB962C8B-B14F-4D97-AF65-F5344CB8AC3E}">
        <p14:creationId xmlns:p14="http://schemas.microsoft.com/office/powerpoint/2010/main" val="286068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32D64-26BA-41DE-B102-F2CFB4D90AFC}"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F2CDE-739A-422E-A19C-0CE228018468}" type="slidenum">
              <a:rPr lang="en-US" smtClean="0"/>
              <a:t>‹#›</a:t>
            </a:fld>
            <a:endParaRPr lang="en-US"/>
          </a:p>
        </p:txBody>
      </p:sp>
    </p:spTree>
    <p:extLst>
      <p:ext uri="{BB962C8B-B14F-4D97-AF65-F5344CB8AC3E}">
        <p14:creationId xmlns:p14="http://schemas.microsoft.com/office/powerpoint/2010/main" val="23697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32D64-26BA-41DE-B102-F2CFB4D90AFC}"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F2CDE-739A-422E-A19C-0CE228018468}" type="slidenum">
              <a:rPr lang="en-US" smtClean="0"/>
              <a:t>‹#›</a:t>
            </a:fld>
            <a:endParaRPr lang="en-US"/>
          </a:p>
        </p:txBody>
      </p:sp>
    </p:spTree>
    <p:extLst>
      <p:ext uri="{BB962C8B-B14F-4D97-AF65-F5344CB8AC3E}">
        <p14:creationId xmlns:p14="http://schemas.microsoft.com/office/powerpoint/2010/main" val="249198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432D64-26BA-41DE-B102-F2CFB4D90AFC}"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F2CDE-739A-422E-A19C-0CE228018468}" type="slidenum">
              <a:rPr lang="en-US" smtClean="0"/>
              <a:t>‹#›</a:t>
            </a:fld>
            <a:endParaRPr lang="en-US"/>
          </a:p>
        </p:txBody>
      </p:sp>
    </p:spTree>
    <p:extLst>
      <p:ext uri="{BB962C8B-B14F-4D97-AF65-F5344CB8AC3E}">
        <p14:creationId xmlns:p14="http://schemas.microsoft.com/office/powerpoint/2010/main" val="15863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432D64-26BA-41DE-B102-F2CFB4D90AFC}"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F2CDE-739A-422E-A19C-0CE228018468}" type="slidenum">
              <a:rPr lang="en-US" smtClean="0"/>
              <a:t>‹#›</a:t>
            </a:fld>
            <a:endParaRPr lang="en-US"/>
          </a:p>
        </p:txBody>
      </p:sp>
    </p:spTree>
    <p:extLst>
      <p:ext uri="{BB962C8B-B14F-4D97-AF65-F5344CB8AC3E}">
        <p14:creationId xmlns:p14="http://schemas.microsoft.com/office/powerpoint/2010/main" val="421218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432D64-26BA-41DE-B102-F2CFB4D90AFC}" type="datetimeFigureOut">
              <a:rPr lang="en-US" smtClean="0"/>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F2CDE-739A-422E-A19C-0CE228018468}" type="slidenum">
              <a:rPr lang="en-US" smtClean="0"/>
              <a:t>‹#›</a:t>
            </a:fld>
            <a:endParaRPr lang="en-US"/>
          </a:p>
        </p:txBody>
      </p:sp>
    </p:spTree>
    <p:extLst>
      <p:ext uri="{BB962C8B-B14F-4D97-AF65-F5344CB8AC3E}">
        <p14:creationId xmlns:p14="http://schemas.microsoft.com/office/powerpoint/2010/main" val="127372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432D64-26BA-41DE-B102-F2CFB4D90AFC}" type="datetimeFigureOut">
              <a:rPr lang="en-US" smtClean="0"/>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F2CDE-739A-422E-A19C-0CE228018468}" type="slidenum">
              <a:rPr lang="en-US" smtClean="0"/>
              <a:t>‹#›</a:t>
            </a:fld>
            <a:endParaRPr lang="en-US"/>
          </a:p>
        </p:txBody>
      </p:sp>
    </p:spTree>
    <p:extLst>
      <p:ext uri="{BB962C8B-B14F-4D97-AF65-F5344CB8AC3E}">
        <p14:creationId xmlns:p14="http://schemas.microsoft.com/office/powerpoint/2010/main" val="18334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32D64-26BA-41DE-B102-F2CFB4D90AFC}" type="datetimeFigureOut">
              <a:rPr lang="en-US" smtClean="0"/>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F2CDE-739A-422E-A19C-0CE228018468}" type="slidenum">
              <a:rPr lang="en-US" smtClean="0"/>
              <a:t>‹#›</a:t>
            </a:fld>
            <a:endParaRPr lang="en-US"/>
          </a:p>
        </p:txBody>
      </p:sp>
    </p:spTree>
    <p:extLst>
      <p:ext uri="{BB962C8B-B14F-4D97-AF65-F5344CB8AC3E}">
        <p14:creationId xmlns:p14="http://schemas.microsoft.com/office/powerpoint/2010/main" val="245326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32D64-26BA-41DE-B102-F2CFB4D90AFC}"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F2CDE-739A-422E-A19C-0CE228018468}" type="slidenum">
              <a:rPr lang="en-US" smtClean="0"/>
              <a:t>‹#›</a:t>
            </a:fld>
            <a:endParaRPr lang="en-US"/>
          </a:p>
        </p:txBody>
      </p:sp>
    </p:spTree>
    <p:extLst>
      <p:ext uri="{BB962C8B-B14F-4D97-AF65-F5344CB8AC3E}">
        <p14:creationId xmlns:p14="http://schemas.microsoft.com/office/powerpoint/2010/main" val="9112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32D64-26BA-41DE-B102-F2CFB4D90AFC}"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F2CDE-739A-422E-A19C-0CE228018468}" type="slidenum">
              <a:rPr lang="en-US" smtClean="0"/>
              <a:t>‹#›</a:t>
            </a:fld>
            <a:endParaRPr lang="en-US"/>
          </a:p>
        </p:txBody>
      </p:sp>
    </p:spTree>
    <p:extLst>
      <p:ext uri="{BB962C8B-B14F-4D97-AF65-F5344CB8AC3E}">
        <p14:creationId xmlns:p14="http://schemas.microsoft.com/office/powerpoint/2010/main" val="238701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32D64-26BA-41DE-B102-F2CFB4D90AFC}" type="datetimeFigureOut">
              <a:rPr lang="en-US" smtClean="0"/>
              <a:t>8/28/2015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F2CDE-739A-422E-A19C-0CE228018468}" type="slidenum">
              <a:rPr lang="en-US" smtClean="0"/>
              <a:t>‹#›</a:t>
            </a:fld>
            <a:endParaRPr lang="en-US"/>
          </a:p>
        </p:txBody>
      </p:sp>
    </p:spTree>
    <p:extLst>
      <p:ext uri="{BB962C8B-B14F-4D97-AF65-F5344CB8AC3E}">
        <p14:creationId xmlns:p14="http://schemas.microsoft.com/office/powerpoint/2010/main" val="1459000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612" y="142744"/>
            <a:ext cx="4706471" cy="6408042"/>
          </a:xfrm>
          <a:prstGeom prst="rect">
            <a:avLst/>
          </a:prstGeom>
        </p:spPr>
      </p:pic>
      <p:sp>
        <p:nvSpPr>
          <p:cNvPr id="2" name="Title 1"/>
          <p:cNvSpPr>
            <a:spLocks noGrp="1"/>
          </p:cNvSpPr>
          <p:nvPr>
            <p:ph type="ctrTitle"/>
          </p:nvPr>
        </p:nvSpPr>
        <p:spPr>
          <a:xfrm>
            <a:off x="242048" y="342433"/>
            <a:ext cx="3778624" cy="3530320"/>
          </a:xfrm>
        </p:spPr>
        <p:txBody>
          <a:bodyPr>
            <a:normAutofit/>
          </a:bodyPr>
          <a:lstStyle/>
          <a:p>
            <a:r>
              <a:rPr lang="en-US" dirty="0" smtClean="0">
                <a:solidFill>
                  <a:srgbClr val="002060"/>
                </a:solidFill>
                <a:latin typeface="Bernard MT Condensed" panose="02050806060905020404" pitchFamily="18" charset="0"/>
              </a:rPr>
              <a:t>Followers</a:t>
            </a:r>
            <a:br>
              <a:rPr lang="en-US" dirty="0" smtClean="0">
                <a:solidFill>
                  <a:srgbClr val="002060"/>
                </a:solidFill>
                <a:latin typeface="Bernard MT Condensed" panose="02050806060905020404" pitchFamily="18" charset="0"/>
              </a:rPr>
            </a:br>
            <a:r>
              <a:rPr lang="en-US" sz="4400" dirty="0" smtClean="0">
                <a:solidFill>
                  <a:srgbClr val="002060"/>
                </a:solidFill>
                <a:latin typeface="Bernard MT Condensed" panose="02050806060905020404" pitchFamily="18" charset="0"/>
              </a:rPr>
              <a:t>of</a:t>
            </a:r>
            <a:r>
              <a:rPr lang="en-US" dirty="0" smtClean="0">
                <a:solidFill>
                  <a:srgbClr val="002060"/>
                </a:solidFill>
                <a:latin typeface="Bernard MT Condensed" panose="02050806060905020404" pitchFamily="18" charset="0"/>
              </a:rPr>
              <a:t/>
            </a:r>
            <a:br>
              <a:rPr lang="en-US" dirty="0" smtClean="0">
                <a:solidFill>
                  <a:srgbClr val="002060"/>
                </a:solidFill>
                <a:latin typeface="Bernard MT Condensed" panose="02050806060905020404" pitchFamily="18" charset="0"/>
              </a:rPr>
            </a:br>
            <a:r>
              <a:rPr lang="en-US" dirty="0" smtClean="0">
                <a:solidFill>
                  <a:srgbClr val="002060"/>
                </a:solidFill>
                <a:latin typeface="Bernard MT Condensed" panose="02050806060905020404" pitchFamily="18" charset="0"/>
              </a:rPr>
              <a:t>Christ</a:t>
            </a:r>
            <a:endParaRPr lang="en-US" dirty="0">
              <a:solidFill>
                <a:srgbClr val="002060"/>
              </a:solidFill>
              <a:latin typeface="Bernard MT Condensed" panose="02050806060905020404" pitchFamily="18" charset="0"/>
            </a:endParaRPr>
          </a:p>
        </p:txBody>
      </p:sp>
      <p:sp>
        <p:nvSpPr>
          <p:cNvPr id="3" name="Subtitle 2"/>
          <p:cNvSpPr>
            <a:spLocks noGrp="1"/>
          </p:cNvSpPr>
          <p:nvPr>
            <p:ph type="subTitle" idx="1"/>
          </p:nvPr>
        </p:nvSpPr>
        <p:spPr>
          <a:xfrm>
            <a:off x="5862918" y="5230906"/>
            <a:ext cx="2770094" cy="1075764"/>
          </a:xfrm>
        </p:spPr>
        <p:txBody>
          <a:bodyPr>
            <a:normAutofit/>
          </a:bodyPr>
          <a:lstStyle/>
          <a:p>
            <a:r>
              <a:rPr lang="en-US" sz="3600" dirty="0" smtClean="0">
                <a:solidFill>
                  <a:srgbClr val="002060"/>
                </a:solidFill>
              </a:rPr>
              <a:t>Luke 9:57-62</a:t>
            </a:r>
            <a:endParaRPr lang="en-US" sz="3600" dirty="0">
              <a:solidFill>
                <a:srgbClr val="002060"/>
              </a:solidFill>
            </a:endParaRPr>
          </a:p>
        </p:txBody>
      </p:sp>
    </p:spTree>
    <p:extLst>
      <p:ext uri="{BB962C8B-B14F-4D97-AF65-F5344CB8AC3E}">
        <p14:creationId xmlns:p14="http://schemas.microsoft.com/office/powerpoint/2010/main" val="583003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82" y="1288472"/>
            <a:ext cx="2244434" cy="4675909"/>
          </a:xfrm>
          <a:prstGeom prst="rect">
            <a:avLst/>
          </a:prstGeom>
        </p:spPr>
      </p:pic>
      <p:sp>
        <p:nvSpPr>
          <p:cNvPr id="2" name="Title 1"/>
          <p:cNvSpPr>
            <a:spLocks noGrp="1"/>
          </p:cNvSpPr>
          <p:nvPr>
            <p:ph type="title"/>
          </p:nvPr>
        </p:nvSpPr>
        <p:spPr>
          <a:xfrm>
            <a:off x="290945" y="282649"/>
            <a:ext cx="8224405" cy="860351"/>
          </a:xfrm>
        </p:spPr>
        <p:txBody>
          <a:bodyPr/>
          <a:lstStyle/>
          <a:p>
            <a:r>
              <a:rPr lang="en-US" dirty="0" smtClean="0">
                <a:solidFill>
                  <a:srgbClr val="002060"/>
                </a:solidFill>
                <a:latin typeface="Bernard MT Condensed" panose="02050806060905020404" pitchFamily="18" charset="0"/>
              </a:rPr>
              <a:t>What kind of followers are we?</a:t>
            </a:r>
            <a:endParaRPr lang="en-US" dirty="0">
              <a:solidFill>
                <a:srgbClr val="002060"/>
              </a:solidFill>
              <a:latin typeface="Bernard MT Condensed" panose="02050806060905020404" pitchFamily="18" charset="0"/>
            </a:endParaRPr>
          </a:p>
        </p:txBody>
      </p:sp>
      <p:sp>
        <p:nvSpPr>
          <p:cNvPr id="3" name="Content Placeholder 2"/>
          <p:cNvSpPr>
            <a:spLocks noGrp="1"/>
          </p:cNvSpPr>
          <p:nvPr>
            <p:ph idx="1"/>
          </p:nvPr>
        </p:nvSpPr>
        <p:spPr>
          <a:xfrm>
            <a:off x="436417" y="1143000"/>
            <a:ext cx="8312727" cy="5278582"/>
          </a:xfrm>
        </p:spPr>
        <p:txBody>
          <a:bodyPr>
            <a:normAutofit/>
          </a:bodyPr>
          <a:lstStyle/>
          <a:p>
            <a:pPr marL="290513" indent="-290513"/>
            <a:r>
              <a:rPr lang="en-US" sz="3200" b="1" dirty="0" smtClean="0">
                <a:solidFill>
                  <a:srgbClr val="002060"/>
                </a:solidFill>
              </a:rPr>
              <a:t>Those who follow from a distance        </a:t>
            </a:r>
            <a:r>
              <a:rPr lang="en-US" sz="3200" dirty="0" smtClean="0">
                <a:solidFill>
                  <a:srgbClr val="002060"/>
                </a:solidFill>
              </a:rPr>
              <a:t>(Matthew 26:58)</a:t>
            </a:r>
          </a:p>
        </p:txBody>
      </p:sp>
    </p:spTree>
    <p:extLst>
      <p:ext uri="{BB962C8B-B14F-4D97-AF65-F5344CB8AC3E}">
        <p14:creationId xmlns:p14="http://schemas.microsoft.com/office/powerpoint/2010/main" val="6454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82" y="1288472"/>
            <a:ext cx="2244434" cy="4675909"/>
          </a:xfrm>
          <a:prstGeom prst="rect">
            <a:avLst/>
          </a:prstGeom>
        </p:spPr>
      </p:pic>
      <p:sp>
        <p:nvSpPr>
          <p:cNvPr id="2" name="Title 1"/>
          <p:cNvSpPr>
            <a:spLocks noGrp="1"/>
          </p:cNvSpPr>
          <p:nvPr>
            <p:ph type="title"/>
          </p:nvPr>
        </p:nvSpPr>
        <p:spPr>
          <a:xfrm>
            <a:off x="290945" y="282649"/>
            <a:ext cx="8224405" cy="860351"/>
          </a:xfrm>
        </p:spPr>
        <p:txBody>
          <a:bodyPr/>
          <a:lstStyle/>
          <a:p>
            <a:r>
              <a:rPr lang="en-US" dirty="0" smtClean="0">
                <a:solidFill>
                  <a:srgbClr val="002060"/>
                </a:solidFill>
                <a:latin typeface="Bernard MT Condensed" panose="02050806060905020404" pitchFamily="18" charset="0"/>
              </a:rPr>
              <a:t>What kind of followers are we?</a:t>
            </a:r>
            <a:endParaRPr lang="en-US" dirty="0">
              <a:solidFill>
                <a:srgbClr val="002060"/>
              </a:solidFill>
              <a:latin typeface="Bernard MT Condensed" panose="02050806060905020404" pitchFamily="18" charset="0"/>
            </a:endParaRPr>
          </a:p>
        </p:txBody>
      </p:sp>
      <p:sp>
        <p:nvSpPr>
          <p:cNvPr id="3" name="Content Placeholder 2"/>
          <p:cNvSpPr>
            <a:spLocks noGrp="1"/>
          </p:cNvSpPr>
          <p:nvPr>
            <p:ph idx="1"/>
          </p:nvPr>
        </p:nvSpPr>
        <p:spPr>
          <a:xfrm>
            <a:off x="436417" y="1143000"/>
            <a:ext cx="8312727" cy="5278582"/>
          </a:xfrm>
        </p:spPr>
        <p:txBody>
          <a:bodyPr>
            <a:normAutofit/>
          </a:bodyPr>
          <a:lstStyle/>
          <a:p>
            <a:pPr marL="290513" indent="-290513"/>
            <a:r>
              <a:rPr lang="en-US" sz="3200" b="1" dirty="0" smtClean="0">
                <a:solidFill>
                  <a:srgbClr val="002060"/>
                </a:solidFill>
              </a:rPr>
              <a:t>Those who follow from a distance        </a:t>
            </a:r>
            <a:r>
              <a:rPr lang="en-US" sz="3200" dirty="0" smtClean="0">
                <a:solidFill>
                  <a:srgbClr val="002060"/>
                </a:solidFill>
              </a:rPr>
              <a:t>(Matthew 26:58)</a:t>
            </a:r>
          </a:p>
          <a:p>
            <a:pPr marL="290513" indent="-290513"/>
            <a:r>
              <a:rPr lang="en-US" sz="3200" b="1" dirty="0" smtClean="0">
                <a:solidFill>
                  <a:srgbClr val="002060"/>
                </a:solidFill>
              </a:rPr>
              <a:t>The critical follower </a:t>
            </a:r>
            <a:r>
              <a:rPr lang="en-US" sz="3200" dirty="0" smtClean="0">
                <a:solidFill>
                  <a:srgbClr val="002060"/>
                </a:solidFill>
              </a:rPr>
              <a:t>(John 12:1-6)</a:t>
            </a:r>
          </a:p>
        </p:txBody>
      </p:sp>
    </p:spTree>
    <p:extLst>
      <p:ext uri="{BB962C8B-B14F-4D97-AF65-F5344CB8AC3E}">
        <p14:creationId xmlns:p14="http://schemas.microsoft.com/office/powerpoint/2010/main" val="257341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82" y="1288472"/>
            <a:ext cx="2244434" cy="4675909"/>
          </a:xfrm>
          <a:prstGeom prst="rect">
            <a:avLst/>
          </a:prstGeom>
        </p:spPr>
      </p:pic>
      <p:sp>
        <p:nvSpPr>
          <p:cNvPr id="2" name="Title 1"/>
          <p:cNvSpPr>
            <a:spLocks noGrp="1"/>
          </p:cNvSpPr>
          <p:nvPr>
            <p:ph type="title"/>
          </p:nvPr>
        </p:nvSpPr>
        <p:spPr>
          <a:xfrm>
            <a:off x="290945" y="282649"/>
            <a:ext cx="8224405" cy="860351"/>
          </a:xfrm>
        </p:spPr>
        <p:txBody>
          <a:bodyPr/>
          <a:lstStyle/>
          <a:p>
            <a:r>
              <a:rPr lang="en-US" dirty="0" smtClean="0">
                <a:solidFill>
                  <a:srgbClr val="002060"/>
                </a:solidFill>
                <a:latin typeface="Bernard MT Condensed" panose="02050806060905020404" pitchFamily="18" charset="0"/>
              </a:rPr>
              <a:t>What kind of followers are we?</a:t>
            </a:r>
            <a:endParaRPr lang="en-US" dirty="0">
              <a:solidFill>
                <a:srgbClr val="002060"/>
              </a:solidFill>
              <a:latin typeface="Bernard MT Condensed" panose="02050806060905020404" pitchFamily="18" charset="0"/>
            </a:endParaRPr>
          </a:p>
        </p:txBody>
      </p:sp>
      <p:sp>
        <p:nvSpPr>
          <p:cNvPr id="3" name="Content Placeholder 2"/>
          <p:cNvSpPr>
            <a:spLocks noGrp="1"/>
          </p:cNvSpPr>
          <p:nvPr>
            <p:ph idx="1"/>
          </p:nvPr>
        </p:nvSpPr>
        <p:spPr>
          <a:xfrm>
            <a:off x="436417" y="1143000"/>
            <a:ext cx="8312727" cy="5278582"/>
          </a:xfrm>
        </p:spPr>
        <p:txBody>
          <a:bodyPr>
            <a:normAutofit/>
          </a:bodyPr>
          <a:lstStyle/>
          <a:p>
            <a:pPr marL="290513" indent="-290513"/>
            <a:r>
              <a:rPr lang="en-US" sz="3200" b="1" dirty="0" smtClean="0">
                <a:solidFill>
                  <a:srgbClr val="002060"/>
                </a:solidFill>
              </a:rPr>
              <a:t>Those who follow from a distance        </a:t>
            </a:r>
            <a:r>
              <a:rPr lang="en-US" sz="3200" dirty="0" smtClean="0">
                <a:solidFill>
                  <a:srgbClr val="002060"/>
                </a:solidFill>
              </a:rPr>
              <a:t>(Matthew 26:58)</a:t>
            </a:r>
          </a:p>
          <a:p>
            <a:pPr marL="290513" indent="-290513"/>
            <a:r>
              <a:rPr lang="en-US" sz="3200" b="1" dirty="0" smtClean="0">
                <a:solidFill>
                  <a:srgbClr val="002060"/>
                </a:solidFill>
              </a:rPr>
              <a:t>The critical follower </a:t>
            </a:r>
            <a:r>
              <a:rPr lang="en-US" sz="3200" dirty="0" smtClean="0">
                <a:solidFill>
                  <a:srgbClr val="002060"/>
                </a:solidFill>
              </a:rPr>
              <a:t>(John 12:1-6)</a:t>
            </a:r>
          </a:p>
          <a:p>
            <a:pPr marL="290513" indent="-290513"/>
            <a:r>
              <a:rPr lang="en-US" sz="3200" b="1" dirty="0" smtClean="0">
                <a:solidFill>
                  <a:srgbClr val="002060"/>
                </a:solidFill>
              </a:rPr>
              <a:t>The fussy (factious) follower                       </a:t>
            </a:r>
            <a:r>
              <a:rPr lang="en-US" sz="3200" dirty="0" smtClean="0">
                <a:solidFill>
                  <a:srgbClr val="002060"/>
                </a:solidFill>
              </a:rPr>
              <a:t>(Galatians 5:15)</a:t>
            </a:r>
          </a:p>
        </p:txBody>
      </p:sp>
    </p:spTree>
    <p:extLst>
      <p:ext uri="{BB962C8B-B14F-4D97-AF65-F5344CB8AC3E}">
        <p14:creationId xmlns:p14="http://schemas.microsoft.com/office/powerpoint/2010/main" val="171083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82" y="1288472"/>
            <a:ext cx="2244434" cy="4675909"/>
          </a:xfrm>
          <a:prstGeom prst="rect">
            <a:avLst/>
          </a:prstGeom>
        </p:spPr>
      </p:pic>
      <p:sp>
        <p:nvSpPr>
          <p:cNvPr id="2" name="Title 1"/>
          <p:cNvSpPr>
            <a:spLocks noGrp="1"/>
          </p:cNvSpPr>
          <p:nvPr>
            <p:ph type="title"/>
          </p:nvPr>
        </p:nvSpPr>
        <p:spPr>
          <a:xfrm>
            <a:off x="290945" y="282649"/>
            <a:ext cx="8224405" cy="860351"/>
          </a:xfrm>
        </p:spPr>
        <p:txBody>
          <a:bodyPr/>
          <a:lstStyle/>
          <a:p>
            <a:r>
              <a:rPr lang="en-US" dirty="0" smtClean="0">
                <a:solidFill>
                  <a:srgbClr val="002060"/>
                </a:solidFill>
                <a:latin typeface="Bernard MT Condensed" panose="02050806060905020404" pitchFamily="18" charset="0"/>
              </a:rPr>
              <a:t>What kind of followers are we?</a:t>
            </a:r>
            <a:endParaRPr lang="en-US" dirty="0">
              <a:solidFill>
                <a:srgbClr val="002060"/>
              </a:solidFill>
              <a:latin typeface="Bernard MT Condensed" panose="02050806060905020404" pitchFamily="18" charset="0"/>
            </a:endParaRPr>
          </a:p>
        </p:txBody>
      </p:sp>
      <p:sp>
        <p:nvSpPr>
          <p:cNvPr id="3" name="Content Placeholder 2"/>
          <p:cNvSpPr>
            <a:spLocks noGrp="1"/>
          </p:cNvSpPr>
          <p:nvPr>
            <p:ph idx="1"/>
          </p:nvPr>
        </p:nvSpPr>
        <p:spPr>
          <a:xfrm>
            <a:off x="436417" y="1143000"/>
            <a:ext cx="8312727" cy="5278582"/>
          </a:xfrm>
        </p:spPr>
        <p:txBody>
          <a:bodyPr>
            <a:normAutofit/>
          </a:bodyPr>
          <a:lstStyle/>
          <a:p>
            <a:pPr marL="290513" indent="-290513"/>
            <a:r>
              <a:rPr lang="en-US" sz="3200" b="1" dirty="0" smtClean="0">
                <a:solidFill>
                  <a:srgbClr val="002060"/>
                </a:solidFill>
              </a:rPr>
              <a:t>Those who follow from a distance        </a:t>
            </a:r>
            <a:r>
              <a:rPr lang="en-US" sz="3200" dirty="0" smtClean="0">
                <a:solidFill>
                  <a:srgbClr val="002060"/>
                </a:solidFill>
              </a:rPr>
              <a:t>(Matthew 26:58)</a:t>
            </a:r>
          </a:p>
          <a:p>
            <a:pPr marL="290513" indent="-290513"/>
            <a:r>
              <a:rPr lang="en-US" sz="3200" b="1" dirty="0" smtClean="0">
                <a:solidFill>
                  <a:srgbClr val="002060"/>
                </a:solidFill>
              </a:rPr>
              <a:t>The critical follower </a:t>
            </a:r>
            <a:r>
              <a:rPr lang="en-US" sz="3200" dirty="0" smtClean="0">
                <a:solidFill>
                  <a:srgbClr val="002060"/>
                </a:solidFill>
              </a:rPr>
              <a:t>(John 12:1-6)</a:t>
            </a:r>
          </a:p>
          <a:p>
            <a:pPr marL="290513" indent="-290513"/>
            <a:r>
              <a:rPr lang="en-US" sz="3200" b="1" dirty="0" smtClean="0">
                <a:solidFill>
                  <a:srgbClr val="002060"/>
                </a:solidFill>
              </a:rPr>
              <a:t>The fussy (factious) follower                       </a:t>
            </a:r>
            <a:r>
              <a:rPr lang="en-US" sz="3200" dirty="0" smtClean="0">
                <a:solidFill>
                  <a:srgbClr val="002060"/>
                </a:solidFill>
              </a:rPr>
              <a:t>(Galatians 5:15)</a:t>
            </a:r>
          </a:p>
          <a:p>
            <a:pPr marL="290513" indent="-290513"/>
            <a:r>
              <a:rPr lang="en-US" sz="3200" b="1" dirty="0" smtClean="0">
                <a:solidFill>
                  <a:srgbClr val="002060"/>
                </a:solidFill>
              </a:rPr>
              <a:t>The fearful follower                                        </a:t>
            </a:r>
            <a:r>
              <a:rPr lang="en-US" sz="3200" dirty="0" smtClean="0">
                <a:solidFill>
                  <a:srgbClr val="002060"/>
                </a:solidFill>
              </a:rPr>
              <a:t>(Matthew 8:23-27)</a:t>
            </a:r>
          </a:p>
        </p:txBody>
      </p:sp>
    </p:spTree>
    <p:extLst>
      <p:ext uri="{BB962C8B-B14F-4D97-AF65-F5344CB8AC3E}">
        <p14:creationId xmlns:p14="http://schemas.microsoft.com/office/powerpoint/2010/main" val="17660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82" y="1288472"/>
            <a:ext cx="2244434" cy="4675909"/>
          </a:xfrm>
          <a:prstGeom prst="rect">
            <a:avLst/>
          </a:prstGeom>
        </p:spPr>
      </p:pic>
      <p:sp>
        <p:nvSpPr>
          <p:cNvPr id="2" name="Title 1"/>
          <p:cNvSpPr>
            <a:spLocks noGrp="1"/>
          </p:cNvSpPr>
          <p:nvPr>
            <p:ph type="title"/>
          </p:nvPr>
        </p:nvSpPr>
        <p:spPr>
          <a:xfrm>
            <a:off x="290945" y="282649"/>
            <a:ext cx="8224405" cy="860351"/>
          </a:xfrm>
        </p:spPr>
        <p:txBody>
          <a:bodyPr/>
          <a:lstStyle/>
          <a:p>
            <a:r>
              <a:rPr lang="en-US" dirty="0" smtClean="0">
                <a:solidFill>
                  <a:srgbClr val="002060"/>
                </a:solidFill>
                <a:latin typeface="Bernard MT Condensed" panose="02050806060905020404" pitchFamily="18" charset="0"/>
              </a:rPr>
              <a:t>What kind of followers are we?</a:t>
            </a:r>
            <a:endParaRPr lang="en-US" dirty="0">
              <a:solidFill>
                <a:srgbClr val="002060"/>
              </a:solidFill>
              <a:latin typeface="Bernard MT Condensed" panose="02050806060905020404" pitchFamily="18" charset="0"/>
            </a:endParaRPr>
          </a:p>
        </p:txBody>
      </p:sp>
      <p:sp>
        <p:nvSpPr>
          <p:cNvPr id="3" name="Content Placeholder 2"/>
          <p:cNvSpPr>
            <a:spLocks noGrp="1"/>
          </p:cNvSpPr>
          <p:nvPr>
            <p:ph idx="1"/>
          </p:nvPr>
        </p:nvSpPr>
        <p:spPr>
          <a:xfrm>
            <a:off x="436417" y="1143000"/>
            <a:ext cx="8312727" cy="5278582"/>
          </a:xfrm>
        </p:spPr>
        <p:txBody>
          <a:bodyPr>
            <a:normAutofit/>
          </a:bodyPr>
          <a:lstStyle/>
          <a:p>
            <a:pPr marL="290513" indent="-290513"/>
            <a:r>
              <a:rPr lang="en-US" sz="3200" b="1" dirty="0" smtClean="0">
                <a:solidFill>
                  <a:srgbClr val="002060"/>
                </a:solidFill>
              </a:rPr>
              <a:t>Those who follow from a distance        </a:t>
            </a:r>
            <a:r>
              <a:rPr lang="en-US" sz="3200" dirty="0" smtClean="0">
                <a:solidFill>
                  <a:srgbClr val="002060"/>
                </a:solidFill>
              </a:rPr>
              <a:t>(Matthew 26:58)</a:t>
            </a:r>
          </a:p>
          <a:p>
            <a:pPr marL="290513" indent="-290513"/>
            <a:r>
              <a:rPr lang="en-US" sz="3200" b="1" dirty="0" smtClean="0">
                <a:solidFill>
                  <a:srgbClr val="002060"/>
                </a:solidFill>
              </a:rPr>
              <a:t>The critical follower </a:t>
            </a:r>
            <a:r>
              <a:rPr lang="en-US" sz="3200" dirty="0" smtClean="0">
                <a:solidFill>
                  <a:srgbClr val="002060"/>
                </a:solidFill>
              </a:rPr>
              <a:t>(John 12:1-6)</a:t>
            </a:r>
          </a:p>
          <a:p>
            <a:pPr marL="290513" indent="-290513"/>
            <a:r>
              <a:rPr lang="en-US" sz="3200" b="1" dirty="0" smtClean="0">
                <a:solidFill>
                  <a:srgbClr val="002060"/>
                </a:solidFill>
              </a:rPr>
              <a:t>The fussy (factious) follower                       </a:t>
            </a:r>
            <a:r>
              <a:rPr lang="en-US" sz="3200" dirty="0" smtClean="0">
                <a:solidFill>
                  <a:srgbClr val="002060"/>
                </a:solidFill>
              </a:rPr>
              <a:t>(Galatians 5:15)</a:t>
            </a:r>
          </a:p>
          <a:p>
            <a:pPr marL="290513" indent="-290513"/>
            <a:r>
              <a:rPr lang="en-US" sz="3200" b="1" dirty="0" smtClean="0">
                <a:solidFill>
                  <a:srgbClr val="002060"/>
                </a:solidFill>
              </a:rPr>
              <a:t>The fearful follower                                        </a:t>
            </a:r>
            <a:r>
              <a:rPr lang="en-US" sz="3200" dirty="0" smtClean="0">
                <a:solidFill>
                  <a:srgbClr val="002060"/>
                </a:solidFill>
              </a:rPr>
              <a:t>(Matthew 8:23-27)</a:t>
            </a:r>
          </a:p>
          <a:p>
            <a:pPr marL="290513" indent="-290513"/>
            <a:r>
              <a:rPr lang="en-US" sz="3200" b="1" dirty="0" smtClean="0">
                <a:solidFill>
                  <a:srgbClr val="002060"/>
                </a:solidFill>
              </a:rPr>
              <a:t>The obedient follower </a:t>
            </a:r>
            <a:r>
              <a:rPr lang="en-US" sz="3200" dirty="0" smtClean="0">
                <a:solidFill>
                  <a:srgbClr val="002060"/>
                </a:solidFill>
              </a:rPr>
              <a:t>(Luke 6:46)</a:t>
            </a:r>
          </a:p>
        </p:txBody>
      </p:sp>
    </p:spTree>
    <p:extLst>
      <p:ext uri="{BB962C8B-B14F-4D97-AF65-F5344CB8AC3E}">
        <p14:creationId xmlns:p14="http://schemas.microsoft.com/office/powerpoint/2010/main" val="126137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82" y="1288472"/>
            <a:ext cx="2244434" cy="4675909"/>
          </a:xfrm>
          <a:prstGeom prst="rect">
            <a:avLst/>
          </a:prstGeom>
        </p:spPr>
      </p:pic>
      <p:sp>
        <p:nvSpPr>
          <p:cNvPr id="2" name="Title 1"/>
          <p:cNvSpPr>
            <a:spLocks noGrp="1"/>
          </p:cNvSpPr>
          <p:nvPr>
            <p:ph type="title"/>
          </p:nvPr>
        </p:nvSpPr>
        <p:spPr>
          <a:xfrm>
            <a:off x="290945" y="282649"/>
            <a:ext cx="8224405" cy="860351"/>
          </a:xfrm>
        </p:spPr>
        <p:txBody>
          <a:bodyPr/>
          <a:lstStyle/>
          <a:p>
            <a:r>
              <a:rPr lang="en-US" dirty="0" smtClean="0">
                <a:solidFill>
                  <a:srgbClr val="002060"/>
                </a:solidFill>
                <a:latin typeface="Bernard MT Condensed" panose="02050806060905020404" pitchFamily="18" charset="0"/>
              </a:rPr>
              <a:t>What kind of followers are we?</a:t>
            </a:r>
            <a:endParaRPr lang="en-US" dirty="0">
              <a:solidFill>
                <a:srgbClr val="002060"/>
              </a:solidFill>
              <a:latin typeface="Bernard MT Condensed" panose="02050806060905020404" pitchFamily="18" charset="0"/>
            </a:endParaRPr>
          </a:p>
        </p:txBody>
      </p:sp>
      <p:sp>
        <p:nvSpPr>
          <p:cNvPr id="3" name="Content Placeholder 2"/>
          <p:cNvSpPr>
            <a:spLocks noGrp="1"/>
          </p:cNvSpPr>
          <p:nvPr>
            <p:ph idx="1"/>
          </p:nvPr>
        </p:nvSpPr>
        <p:spPr>
          <a:xfrm>
            <a:off x="436417" y="1143000"/>
            <a:ext cx="8312727" cy="5278582"/>
          </a:xfrm>
        </p:spPr>
        <p:txBody>
          <a:bodyPr>
            <a:normAutofit/>
          </a:bodyPr>
          <a:lstStyle/>
          <a:p>
            <a:pPr marL="290513" indent="-290513"/>
            <a:r>
              <a:rPr lang="en-US" sz="3200" b="1" dirty="0" smtClean="0">
                <a:solidFill>
                  <a:srgbClr val="002060"/>
                </a:solidFill>
              </a:rPr>
              <a:t>Those who follow from a distance        </a:t>
            </a:r>
            <a:r>
              <a:rPr lang="en-US" sz="3200" dirty="0" smtClean="0">
                <a:solidFill>
                  <a:srgbClr val="002060"/>
                </a:solidFill>
              </a:rPr>
              <a:t>(Matthew 26:58)</a:t>
            </a:r>
          </a:p>
          <a:p>
            <a:pPr marL="290513" indent="-290513"/>
            <a:r>
              <a:rPr lang="en-US" sz="3200" b="1" dirty="0" smtClean="0">
                <a:solidFill>
                  <a:srgbClr val="002060"/>
                </a:solidFill>
              </a:rPr>
              <a:t>The critical follower </a:t>
            </a:r>
            <a:r>
              <a:rPr lang="en-US" sz="3200" dirty="0" smtClean="0">
                <a:solidFill>
                  <a:srgbClr val="002060"/>
                </a:solidFill>
              </a:rPr>
              <a:t>(John 12:1-6)</a:t>
            </a:r>
          </a:p>
          <a:p>
            <a:pPr marL="290513" indent="-290513"/>
            <a:r>
              <a:rPr lang="en-US" sz="3200" b="1" dirty="0" smtClean="0">
                <a:solidFill>
                  <a:srgbClr val="002060"/>
                </a:solidFill>
              </a:rPr>
              <a:t>The fussy (factious) follower                       </a:t>
            </a:r>
            <a:r>
              <a:rPr lang="en-US" sz="3200" dirty="0" smtClean="0">
                <a:solidFill>
                  <a:srgbClr val="002060"/>
                </a:solidFill>
              </a:rPr>
              <a:t>(Galatians 5:15)</a:t>
            </a:r>
          </a:p>
          <a:p>
            <a:pPr marL="290513" indent="-290513"/>
            <a:r>
              <a:rPr lang="en-US" sz="3200" b="1" dirty="0" smtClean="0">
                <a:solidFill>
                  <a:srgbClr val="002060"/>
                </a:solidFill>
              </a:rPr>
              <a:t>The fearful follower                                        </a:t>
            </a:r>
            <a:r>
              <a:rPr lang="en-US" sz="3200" dirty="0" smtClean="0">
                <a:solidFill>
                  <a:srgbClr val="002060"/>
                </a:solidFill>
              </a:rPr>
              <a:t>(Matthew 8:23-27)</a:t>
            </a:r>
          </a:p>
          <a:p>
            <a:pPr marL="290513" indent="-290513"/>
            <a:r>
              <a:rPr lang="en-US" sz="3200" b="1" dirty="0" smtClean="0">
                <a:solidFill>
                  <a:srgbClr val="002060"/>
                </a:solidFill>
              </a:rPr>
              <a:t>The obedient follower </a:t>
            </a:r>
            <a:r>
              <a:rPr lang="en-US" sz="3200" dirty="0" smtClean="0">
                <a:solidFill>
                  <a:srgbClr val="002060"/>
                </a:solidFill>
              </a:rPr>
              <a:t>(Luke 6:46)</a:t>
            </a:r>
          </a:p>
          <a:p>
            <a:pPr marL="290513" indent="-290513"/>
            <a:r>
              <a:rPr lang="en-US" sz="3200" b="1" dirty="0" smtClean="0">
                <a:solidFill>
                  <a:srgbClr val="002060"/>
                </a:solidFill>
              </a:rPr>
              <a:t>The sacrificial follower                                    </a:t>
            </a:r>
            <a:r>
              <a:rPr lang="en-US" sz="3200" dirty="0" smtClean="0">
                <a:solidFill>
                  <a:srgbClr val="002060"/>
                </a:solidFill>
              </a:rPr>
              <a:t>(Luke 5:11, 27-28)</a:t>
            </a:r>
            <a:endParaRPr lang="en-US" sz="3200" dirty="0">
              <a:solidFill>
                <a:srgbClr val="002060"/>
              </a:solidFill>
            </a:endParaRPr>
          </a:p>
        </p:txBody>
      </p:sp>
    </p:spTree>
    <p:extLst>
      <p:ext uri="{BB962C8B-B14F-4D97-AF65-F5344CB8AC3E}">
        <p14:creationId xmlns:p14="http://schemas.microsoft.com/office/powerpoint/2010/main" val="317117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812" y="207819"/>
            <a:ext cx="4542661" cy="6185009"/>
          </a:xfrm>
          <a:prstGeom prst="rect">
            <a:avLst/>
          </a:prstGeom>
        </p:spPr>
      </p:pic>
      <p:sp>
        <p:nvSpPr>
          <p:cNvPr id="2" name="Title 1"/>
          <p:cNvSpPr>
            <a:spLocks noGrp="1"/>
          </p:cNvSpPr>
          <p:nvPr>
            <p:ph type="ctrTitle"/>
          </p:nvPr>
        </p:nvSpPr>
        <p:spPr>
          <a:xfrm>
            <a:off x="221266" y="207819"/>
            <a:ext cx="3778624" cy="6213765"/>
          </a:xfrm>
        </p:spPr>
        <p:txBody>
          <a:bodyPr>
            <a:normAutofit/>
          </a:bodyPr>
          <a:lstStyle/>
          <a:p>
            <a:r>
              <a:rPr lang="en-US" sz="5400" dirty="0" smtClean="0">
                <a:solidFill>
                  <a:srgbClr val="002060"/>
                </a:solidFill>
                <a:latin typeface="Bernard MT Condensed" panose="02050806060905020404" pitchFamily="18" charset="0"/>
              </a:rPr>
              <a:t>God</a:t>
            </a:r>
            <a:br>
              <a:rPr lang="en-US" sz="5400" dirty="0" smtClean="0">
                <a:solidFill>
                  <a:srgbClr val="002060"/>
                </a:solidFill>
                <a:latin typeface="Bernard MT Condensed" panose="02050806060905020404" pitchFamily="18" charset="0"/>
              </a:rPr>
            </a:br>
            <a:r>
              <a:rPr lang="en-US" sz="5400" dirty="0" smtClean="0">
                <a:solidFill>
                  <a:srgbClr val="002060"/>
                </a:solidFill>
                <a:latin typeface="Bernard MT Condensed" panose="02050806060905020404" pitchFamily="18" charset="0"/>
              </a:rPr>
              <a:t>wants</a:t>
            </a:r>
            <a:br>
              <a:rPr lang="en-US" sz="5400" dirty="0" smtClean="0">
                <a:solidFill>
                  <a:srgbClr val="002060"/>
                </a:solidFill>
                <a:latin typeface="Bernard MT Condensed" panose="02050806060905020404" pitchFamily="18" charset="0"/>
              </a:rPr>
            </a:br>
            <a:r>
              <a:rPr lang="en-US" sz="5400" dirty="0" smtClean="0">
                <a:solidFill>
                  <a:srgbClr val="002060"/>
                </a:solidFill>
                <a:latin typeface="Bernard MT Condensed" panose="02050806060905020404" pitchFamily="18" charset="0"/>
              </a:rPr>
              <a:t>us</a:t>
            </a:r>
            <a:br>
              <a:rPr lang="en-US" sz="5400" dirty="0" smtClean="0">
                <a:solidFill>
                  <a:srgbClr val="002060"/>
                </a:solidFill>
                <a:latin typeface="Bernard MT Condensed" panose="02050806060905020404" pitchFamily="18" charset="0"/>
              </a:rPr>
            </a:br>
            <a:r>
              <a:rPr lang="en-US" sz="5400" dirty="0" smtClean="0">
                <a:solidFill>
                  <a:srgbClr val="002060"/>
                </a:solidFill>
                <a:latin typeface="Bernard MT Condensed" panose="02050806060905020404" pitchFamily="18" charset="0"/>
              </a:rPr>
              <a:t>to be</a:t>
            </a:r>
            <a:br>
              <a:rPr lang="en-US" sz="5400" dirty="0" smtClean="0">
                <a:solidFill>
                  <a:srgbClr val="002060"/>
                </a:solidFill>
                <a:latin typeface="Bernard MT Condensed" panose="02050806060905020404" pitchFamily="18" charset="0"/>
              </a:rPr>
            </a:br>
            <a:r>
              <a:rPr lang="en-US" sz="5400" dirty="0" smtClean="0">
                <a:solidFill>
                  <a:srgbClr val="002060"/>
                </a:solidFill>
                <a:latin typeface="Bernard MT Condensed" panose="02050806060905020404" pitchFamily="18" charset="0"/>
              </a:rPr>
              <a:t/>
            </a:r>
            <a:br>
              <a:rPr lang="en-US" sz="5400" dirty="0" smtClean="0">
                <a:solidFill>
                  <a:srgbClr val="002060"/>
                </a:solidFill>
                <a:latin typeface="Bernard MT Condensed" panose="02050806060905020404" pitchFamily="18" charset="0"/>
              </a:rPr>
            </a:br>
            <a:r>
              <a:rPr lang="en-US" sz="5400" dirty="0" smtClean="0">
                <a:solidFill>
                  <a:srgbClr val="002060"/>
                </a:solidFill>
                <a:latin typeface="Bernard MT Condensed" panose="02050806060905020404" pitchFamily="18" charset="0"/>
              </a:rPr>
              <a:t/>
            </a:r>
            <a:br>
              <a:rPr lang="en-US" sz="5400" dirty="0" smtClean="0">
                <a:solidFill>
                  <a:srgbClr val="002060"/>
                </a:solidFill>
                <a:latin typeface="Bernard MT Condensed" panose="02050806060905020404" pitchFamily="18" charset="0"/>
              </a:rPr>
            </a:br>
            <a:r>
              <a:rPr lang="en-US" sz="5400" dirty="0" smtClean="0">
                <a:solidFill>
                  <a:srgbClr val="002060"/>
                </a:solidFill>
                <a:latin typeface="Bernard MT Condensed" panose="02050806060905020404" pitchFamily="18" charset="0"/>
              </a:rPr>
              <a:t>Enduring Followers!</a:t>
            </a:r>
            <a:endParaRPr lang="en-US" sz="5400" dirty="0">
              <a:solidFill>
                <a:srgbClr val="002060"/>
              </a:solidFill>
              <a:latin typeface="Bernard MT Condensed" panose="02050806060905020404" pitchFamily="18" charset="0"/>
            </a:endParaRPr>
          </a:p>
        </p:txBody>
      </p:sp>
      <p:sp>
        <p:nvSpPr>
          <p:cNvPr id="3" name="Subtitle 2"/>
          <p:cNvSpPr>
            <a:spLocks noGrp="1"/>
          </p:cNvSpPr>
          <p:nvPr>
            <p:ph type="subTitle" idx="1"/>
          </p:nvPr>
        </p:nvSpPr>
        <p:spPr>
          <a:xfrm>
            <a:off x="6091518" y="4794488"/>
            <a:ext cx="2770094" cy="1075764"/>
          </a:xfrm>
        </p:spPr>
        <p:txBody>
          <a:bodyPr>
            <a:normAutofit lnSpcReduction="10000"/>
          </a:bodyPr>
          <a:lstStyle/>
          <a:p>
            <a:r>
              <a:rPr lang="en-US" sz="3600" dirty="0" smtClean="0">
                <a:solidFill>
                  <a:srgbClr val="002060"/>
                </a:solidFill>
              </a:rPr>
              <a:t>Matthew 10:21-22</a:t>
            </a:r>
            <a:endParaRPr lang="en-US" sz="3600" dirty="0">
              <a:solidFill>
                <a:srgbClr val="002060"/>
              </a:solidFill>
            </a:endParaRPr>
          </a:p>
        </p:txBody>
      </p:sp>
    </p:spTree>
    <p:extLst>
      <p:ext uri="{BB962C8B-B14F-4D97-AF65-F5344CB8AC3E}">
        <p14:creationId xmlns:p14="http://schemas.microsoft.com/office/powerpoint/2010/main" val="56949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restig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1326</Words>
  <Application>Microsoft Office PowerPoint</Application>
  <PresentationFormat>On-screen Show (4:3)</PresentationFormat>
  <Paragraphs>86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 Light</vt:lpstr>
      <vt:lpstr>Calibri</vt:lpstr>
      <vt:lpstr>Bernard MT Condensed</vt:lpstr>
      <vt:lpstr>Arial</vt:lpstr>
      <vt:lpstr>Office Theme</vt:lpstr>
      <vt:lpstr>Followers of Christ</vt:lpstr>
      <vt:lpstr>What kind of followers are we?</vt:lpstr>
      <vt:lpstr>What kind of followers are we?</vt:lpstr>
      <vt:lpstr>What kind of followers are we?</vt:lpstr>
      <vt:lpstr>What kind of followers are we?</vt:lpstr>
      <vt:lpstr>What kind of followers are we?</vt:lpstr>
      <vt:lpstr>What kind of followers are we?</vt:lpstr>
      <vt:lpstr>God wants us to be   Enduring Followers!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Followers of Christ</dc:title>
  <dc:creator>Stan Cox</dc:creator>
  <cp:lastModifiedBy>Stan Cox</cp:lastModifiedBy>
  <cp:revision>12</cp:revision>
  <dcterms:created xsi:type="dcterms:W3CDTF">2015-08-27T16:58:06Z</dcterms:created>
  <dcterms:modified xsi:type="dcterms:W3CDTF">2015-08-28T15:32:19Z</dcterms:modified>
</cp:coreProperties>
</file>